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7" r:id="rId4"/>
    <p:sldId id="266" r:id="rId5"/>
    <p:sldId id="268" r:id="rId6"/>
    <p:sldId id="257" r:id="rId7"/>
    <p:sldId id="258" r:id="rId8"/>
    <p:sldId id="259" r:id="rId9"/>
    <p:sldId id="260" r:id="rId10"/>
    <p:sldId id="261" r:id="rId11"/>
    <p:sldId id="262"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39E6120C-C54B-4ACA-953C-0C72BE2C0FB9}"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3468A6-AA77-4F17-A449-3DC1FA66F257}" type="slidenum">
              <a:rPr lang="en-IN" smtClean="0"/>
              <a:pPr/>
              <a:t>‹#›</a:t>
            </a:fld>
            <a:endParaRPr lang="en-IN"/>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E6120C-C54B-4ACA-953C-0C72BE2C0FB9}"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3468A6-AA77-4F17-A449-3DC1FA66F25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E6120C-C54B-4ACA-953C-0C72BE2C0FB9}" type="datetimeFigureOut">
              <a:rPr lang="en-IN" smtClean="0"/>
              <a:pPr/>
              <a:t>18-11-2021</a:t>
            </a:fld>
            <a:endParaRPr lang="en-IN"/>
          </a:p>
        </p:txBody>
      </p:sp>
      <p:sp>
        <p:nvSpPr>
          <p:cNvPr id="5" name="Footer Placeholder 4"/>
          <p:cNvSpPr>
            <a:spLocks noGrp="1"/>
          </p:cNvSpPr>
          <p:nvPr>
            <p:ph type="ftr" sz="quarter" idx="11"/>
          </p:nvPr>
        </p:nvSpPr>
        <p:spPr>
          <a:xfrm>
            <a:off x="2640597" y="6377459"/>
            <a:ext cx="3836404" cy="365125"/>
          </a:xfrm>
        </p:spPr>
        <p:txBody>
          <a:bodyPr/>
          <a:lstStyle/>
          <a:p>
            <a:endParaRPr lang="en-IN"/>
          </a:p>
        </p:txBody>
      </p:sp>
      <p:sp>
        <p:nvSpPr>
          <p:cNvPr id="6" name="Slide Number Placeholder 5"/>
          <p:cNvSpPr>
            <a:spLocks noGrp="1"/>
          </p:cNvSpPr>
          <p:nvPr>
            <p:ph type="sldNum" sz="quarter" idx="12"/>
          </p:nvPr>
        </p:nvSpPr>
        <p:spPr/>
        <p:txBody>
          <a:bodyPr/>
          <a:lstStyle/>
          <a:p>
            <a:fld id="{8A3468A6-AA77-4F17-A449-3DC1FA66F25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E6120C-C54B-4ACA-953C-0C72BE2C0FB9}"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3468A6-AA77-4F17-A449-3DC1FA66F25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E6120C-C54B-4ACA-953C-0C72BE2C0FB9}"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3468A6-AA77-4F17-A449-3DC1FA66F25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E6120C-C54B-4ACA-953C-0C72BE2C0FB9}" type="datetimeFigureOut">
              <a:rPr lang="en-IN" smtClean="0"/>
              <a:pPr/>
              <a:t>18-11-2021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3468A6-AA77-4F17-A449-3DC1FA66F25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9E6120C-C54B-4ACA-953C-0C72BE2C0FB9}" type="datetimeFigureOut">
              <a:rPr lang="en-IN" smtClean="0"/>
              <a:pPr/>
              <a:t>18-11-2021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A3468A6-AA77-4F17-A449-3DC1FA66F25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E6120C-C54B-4ACA-953C-0C72BE2C0FB9}" type="datetimeFigureOut">
              <a:rPr lang="en-IN" smtClean="0"/>
              <a:pPr/>
              <a:t>18-11-2021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A3468A6-AA77-4F17-A449-3DC1FA66F25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E6120C-C54B-4ACA-953C-0C72BE2C0FB9}" type="datetimeFigureOut">
              <a:rPr lang="en-IN" smtClean="0"/>
              <a:pPr/>
              <a:t>18-11-2021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A3468A6-AA77-4F17-A449-3DC1FA66F25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E6120C-C54B-4ACA-953C-0C72BE2C0FB9}" type="datetimeFigureOut">
              <a:rPr lang="en-IN" smtClean="0"/>
              <a:pPr/>
              <a:t>18-11-2021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3468A6-AA77-4F17-A449-3DC1FA66F257}" type="slidenum">
              <a:rPr lang="en-IN" smtClean="0"/>
              <a:pPr/>
              <a:t>‹#›</a:t>
            </a:fld>
            <a:endParaRPr lang="en-IN"/>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39E6120C-C54B-4ACA-953C-0C72BE2C0FB9}" type="datetimeFigureOut">
              <a:rPr lang="en-IN" smtClean="0"/>
              <a:pPr/>
              <a:t>18-11-2021</a:t>
            </a:fld>
            <a:endParaRPr lang="en-IN"/>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IN"/>
          </a:p>
        </p:txBody>
      </p:sp>
      <p:sp>
        <p:nvSpPr>
          <p:cNvPr id="7" name="Slide Number Placeholder 6"/>
          <p:cNvSpPr>
            <a:spLocks noGrp="1"/>
          </p:cNvSpPr>
          <p:nvPr>
            <p:ph type="sldNum" sz="quarter" idx="12"/>
          </p:nvPr>
        </p:nvSpPr>
        <p:spPr>
          <a:xfrm>
            <a:off x="8339328" y="1170432"/>
            <a:ext cx="733864" cy="201168"/>
          </a:xfrm>
        </p:spPr>
        <p:txBody>
          <a:bodyPr/>
          <a:lstStyle/>
          <a:p>
            <a:fld id="{8A3468A6-AA77-4F17-A449-3DC1FA66F257}"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39E6120C-C54B-4ACA-953C-0C72BE2C0FB9}" type="datetimeFigureOut">
              <a:rPr lang="en-IN" smtClean="0"/>
              <a:pPr/>
              <a:t>18-11-2021</a:t>
            </a:fld>
            <a:endParaRPr lang="en-IN"/>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IN"/>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A3468A6-AA77-4F17-A449-3DC1FA66F25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H="1">
            <a:off x="15673536" y="3429000"/>
            <a:ext cx="275728" cy="1673352"/>
          </a:xfrm>
        </p:spPr>
        <p:txBody>
          <a:bodyPr/>
          <a:lstStyle/>
          <a:p>
            <a:endParaRPr lang="en-IN" dirty="0"/>
          </a:p>
        </p:txBody>
      </p:sp>
      <p:sp>
        <p:nvSpPr>
          <p:cNvPr id="3" name="Subtitle 2"/>
          <p:cNvSpPr>
            <a:spLocks noGrp="1"/>
          </p:cNvSpPr>
          <p:nvPr>
            <p:ph type="subTitle" idx="1"/>
          </p:nvPr>
        </p:nvSpPr>
        <p:spPr/>
        <p:txBody>
          <a:bodyPr>
            <a:normAutofit/>
          </a:bodyPr>
          <a:lstStyle/>
          <a:p>
            <a:r>
              <a:rPr lang="en-US" sz="4400" dirty="0" smtClean="0">
                <a:solidFill>
                  <a:schemeClr val="accent1"/>
                </a:solidFill>
              </a:rPr>
              <a:t>JUDICIAL SYSTEM  OF U K</a:t>
            </a:r>
            <a:endParaRPr lang="en-IN" sz="4400" dirty="0">
              <a:solidFill>
                <a:schemeClr val="accent1"/>
              </a:solidFill>
            </a:endParaRPr>
          </a:p>
        </p:txBody>
      </p:sp>
      <p:sp>
        <p:nvSpPr>
          <p:cNvPr id="4" name="Rectangle 3"/>
          <p:cNvSpPr/>
          <p:nvPr/>
        </p:nvSpPr>
        <p:spPr>
          <a:xfrm>
            <a:off x="4357686" y="5643578"/>
            <a:ext cx="4572000" cy="646331"/>
          </a:xfrm>
          <a:prstGeom prst="rect">
            <a:avLst/>
          </a:prstGeom>
        </p:spPr>
        <p:txBody>
          <a:bodyPr>
            <a:spAutoFit/>
          </a:bodyPr>
          <a:lstStyle/>
          <a:p>
            <a:r>
              <a:rPr lang="en-IN" dirty="0" smtClean="0"/>
              <a:t>Ms. </a:t>
            </a:r>
            <a:r>
              <a:rPr lang="en-IN" dirty="0" err="1" smtClean="0"/>
              <a:t>Ushus</a:t>
            </a:r>
            <a:r>
              <a:rPr lang="en-IN" dirty="0" smtClean="0"/>
              <a:t> Mol E U</a:t>
            </a:r>
          </a:p>
          <a:p>
            <a:r>
              <a:rPr lang="en-IN" dirty="0" smtClean="0"/>
              <a:t>Department of Political Science</a:t>
            </a:r>
          </a:p>
        </p:txBody>
      </p:sp>
    </p:spTree>
    <p:extLst>
      <p:ext uri="{BB962C8B-B14F-4D97-AF65-F5344CB8AC3E}">
        <p14:creationId xmlns:p14="http://schemas.microsoft.com/office/powerpoint/2010/main" xmlns="" val="2716562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38912" lvl="0" indent="-320040" algn="ctr">
              <a:spcBef>
                <a:spcPts val="0"/>
              </a:spcBef>
            </a:pPr>
            <a:r>
              <a:rPr lang="en-US" sz="3200" b="0" dirty="0">
                <a:solidFill>
                  <a:srgbClr val="F0AD00">
                    <a:lumMod val="75000"/>
                  </a:srgbClr>
                </a:solidFill>
                <a:latin typeface="Open Sans"/>
                <a:ea typeface="+mn-ea"/>
                <a:cs typeface="+mn-cs"/>
              </a:rPr>
              <a:t>The Supreme Court</a:t>
            </a:r>
            <a:br>
              <a:rPr lang="en-US" sz="3200" b="0" dirty="0">
                <a:solidFill>
                  <a:srgbClr val="F0AD00">
                    <a:lumMod val="75000"/>
                  </a:srgbClr>
                </a:solidFill>
                <a:latin typeface="Open Sans"/>
                <a:ea typeface="+mn-ea"/>
                <a:cs typeface="+mn-cs"/>
              </a:rPr>
            </a:br>
            <a:endParaRPr lang="en-IN" sz="3200" dirty="0"/>
          </a:p>
        </p:txBody>
      </p:sp>
      <p:sp>
        <p:nvSpPr>
          <p:cNvPr id="3" name="Content Placeholder 2"/>
          <p:cNvSpPr>
            <a:spLocks noGrp="1"/>
          </p:cNvSpPr>
          <p:nvPr>
            <p:ph idx="1"/>
          </p:nvPr>
        </p:nvSpPr>
        <p:spPr>
          <a:ln>
            <a:solidFill>
              <a:schemeClr val="bg1"/>
            </a:solidFill>
          </a:ln>
        </p:spPr>
        <p:txBody>
          <a:bodyPr>
            <a:normAutofit fontScale="70000" lnSpcReduction="20000"/>
          </a:bodyPr>
          <a:lstStyle/>
          <a:p>
            <a:r>
              <a:rPr lang="en-US" dirty="0" smtClean="0"/>
              <a:t>The </a:t>
            </a:r>
            <a:r>
              <a:rPr lang="en-US" dirty="0"/>
              <a:t>Constitutional Reform Act 2005 made provision for the creation of a new Supreme Court for the United Kingdom.</a:t>
            </a:r>
          </a:p>
          <a:p>
            <a:r>
              <a:rPr lang="en-US" dirty="0"/>
              <a:t>There had, in recent years, been mounting calls for the creation of a new free-standing Supreme Court separating the highest appeal court from the second house of Parliament, and removing the Lords of Appeal in Ordinary from the legislature. On 12 June 2003 the Government announced its intention to do so.</a:t>
            </a:r>
          </a:p>
          <a:p>
            <a:r>
              <a:rPr lang="en-US" dirty="0"/>
              <a:t>Before the Supreme Court was created, the 12 most senior judges – the Lords of Appeal in Ordinary, or Law Lords as they were often called – sat in the House of Lords.</a:t>
            </a:r>
          </a:p>
          <a:p>
            <a:r>
              <a:rPr lang="en-US" dirty="0"/>
              <a:t>The House of Lords was the highest court in the land – the supreme court of appeal. It acted as the final court on points of law for the whole of the United Kingdom in civil cases and for England, Wales and Northern Ireland in criminal cases. Its decisions bound all courts below.</a:t>
            </a:r>
          </a:p>
          <a:p>
            <a:endParaRPr lang="en-IN" dirty="0"/>
          </a:p>
        </p:txBody>
      </p:sp>
    </p:spTree>
    <p:extLst>
      <p:ext uri="{BB962C8B-B14F-4D97-AF65-F5344CB8AC3E}">
        <p14:creationId xmlns:p14="http://schemas.microsoft.com/office/powerpoint/2010/main" xmlns="" val="2431139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solidFill>
                  <a:srgbClr val="333333"/>
                </a:solidFill>
                <a:latin typeface="Open Sans"/>
              </a:rPr>
              <a:t>The creation of a new Supreme Court means that the most senior judges are now entirely separate from the Parliamentary process.</a:t>
            </a:r>
          </a:p>
          <a:p>
            <a:r>
              <a:rPr lang="en-US" dirty="0">
                <a:solidFill>
                  <a:srgbClr val="333333"/>
                </a:solidFill>
                <a:latin typeface="Open Sans"/>
              </a:rPr>
              <a:t>It is important to be aware that the new Supreme Court is a United Kingdom body, legally separate from the England and Wales courts as it is also the Supreme Court of both Scotland and Northern Ireland. As such, it falls outside of the remit of the Lord Chief Justice of England and Wales in his role as head of the judiciary of England and Wales.</a:t>
            </a:r>
          </a:p>
          <a:p>
            <a:r>
              <a:rPr lang="en-US" dirty="0">
                <a:solidFill>
                  <a:srgbClr val="333333"/>
                </a:solidFill>
                <a:latin typeface="Open Sans"/>
              </a:rPr>
              <a:t>The new Supreme Court opened for business in October 2009, at the start of the legal year.</a:t>
            </a:r>
          </a:p>
          <a:p>
            <a:endParaRPr lang="en-IN" dirty="0"/>
          </a:p>
        </p:txBody>
      </p:sp>
    </p:spTree>
    <p:extLst>
      <p:ext uri="{BB962C8B-B14F-4D97-AF65-F5344CB8AC3E}">
        <p14:creationId xmlns:p14="http://schemas.microsoft.com/office/powerpoint/2010/main" xmlns="" val="492101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14437096" y="155448"/>
            <a:ext cx="72008" cy="1252728"/>
          </a:xfrm>
        </p:spPr>
        <p:txBody>
          <a:bodyPr/>
          <a:lstStyle/>
          <a:p>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412776"/>
            <a:ext cx="9144000" cy="5445224"/>
          </a:xfrm>
        </p:spPr>
      </p:pic>
    </p:spTree>
    <p:extLst>
      <p:ext uri="{BB962C8B-B14F-4D97-AF65-F5344CB8AC3E}">
        <p14:creationId xmlns:p14="http://schemas.microsoft.com/office/powerpoint/2010/main" xmlns="" val="2514419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Features </a:t>
            </a:r>
            <a:r>
              <a:rPr lang="en-IN" dirty="0" smtClean="0"/>
              <a:t>of British </a:t>
            </a:r>
            <a:r>
              <a:rPr lang="en-IN" dirty="0"/>
              <a:t>Judicial System </a:t>
            </a:r>
          </a:p>
        </p:txBody>
      </p:sp>
      <p:sp>
        <p:nvSpPr>
          <p:cNvPr id="3" name="Content Placeholder 2"/>
          <p:cNvSpPr>
            <a:spLocks noGrp="1"/>
          </p:cNvSpPr>
          <p:nvPr>
            <p:ph idx="1"/>
          </p:nvPr>
        </p:nvSpPr>
        <p:spPr/>
        <p:txBody>
          <a:bodyPr/>
          <a:lstStyle/>
          <a:p>
            <a:r>
              <a:rPr lang="en-US" dirty="0"/>
              <a:t>The judiciary occupies an important place in the actual administration of England. English justice has been the pride of Englishmen for centuries together. This is all due to the various qualities and outstanding features which the British judiciary possesses today. These features may be </a:t>
            </a:r>
            <a:r>
              <a:rPr lang="en-US" dirty="0" smtClean="0"/>
              <a:t>briefly </a:t>
            </a:r>
            <a:r>
              <a:rPr lang="en-IN" dirty="0"/>
              <a:t>enumerated as follows: </a:t>
            </a:r>
          </a:p>
        </p:txBody>
      </p:sp>
    </p:spTree>
    <p:extLst>
      <p:ext uri="{BB962C8B-B14F-4D97-AF65-F5344CB8AC3E}">
        <p14:creationId xmlns:p14="http://schemas.microsoft.com/office/powerpoint/2010/main" xmlns="" val="2541315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(1) No Single Form of </a:t>
            </a:r>
            <a:r>
              <a:rPr lang="en-US" dirty="0" err="1"/>
              <a:t>Organisation</a:t>
            </a:r>
            <a:r>
              <a:rPr lang="en-US" dirty="0"/>
              <a:t> There is no single form of </a:t>
            </a:r>
            <a:r>
              <a:rPr lang="en-US" dirty="0" smtClean="0"/>
              <a:t>judicial </a:t>
            </a:r>
            <a:r>
              <a:rPr lang="en-US" dirty="0"/>
              <a:t>system that prevails </a:t>
            </a:r>
            <a:r>
              <a:rPr lang="en-US" dirty="0" smtClean="0"/>
              <a:t>procedure</a:t>
            </a:r>
            <a:r>
              <a:rPr lang="en-US" dirty="0"/>
              <a:t> </a:t>
            </a:r>
            <a:r>
              <a:rPr lang="en-US" dirty="0" smtClean="0"/>
              <a:t>throughout the </a:t>
            </a:r>
            <a:r>
              <a:rPr lang="en-US" dirty="0"/>
              <a:t>entire kingdom. </a:t>
            </a:r>
            <a:r>
              <a:rPr lang="en-US" dirty="0" smtClean="0"/>
              <a:t>There  </a:t>
            </a:r>
            <a:r>
              <a:rPr lang="en-US" dirty="0"/>
              <a:t>is one arrangement of courts for England and Wales, another for Scotland and still another </a:t>
            </a:r>
            <a:r>
              <a:rPr lang="en-IN" dirty="0"/>
              <a:t>for Northern </a:t>
            </a:r>
            <a:r>
              <a:rPr lang="en-IN" dirty="0" smtClean="0"/>
              <a:t>Ireland.</a:t>
            </a:r>
            <a:endParaRPr lang="en-IN" dirty="0"/>
          </a:p>
        </p:txBody>
      </p:sp>
    </p:spTree>
    <p:extLst>
      <p:ext uri="{BB962C8B-B14F-4D97-AF65-F5344CB8AC3E}">
        <p14:creationId xmlns:p14="http://schemas.microsoft.com/office/powerpoint/2010/main" xmlns="" val="4174440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(2) No Separate Administrative Courts Secondly, there is no separate set of administrative courts in England as there are </a:t>
            </a:r>
            <a:r>
              <a:rPr lang="en-US" dirty="0" err="1"/>
              <a:t>in_France</a:t>
            </a:r>
            <a:r>
              <a:rPr lang="en-US" dirty="0"/>
              <a:t> and other continental countries. In these </a:t>
            </a:r>
            <a:r>
              <a:rPr lang="en-US" dirty="0" err="1"/>
              <a:t>countriesthere</a:t>
            </a:r>
            <a:r>
              <a:rPr lang="en-US" dirty="0"/>
              <a:t> are two distinct types of law, ordinary and administrative, and two distinct types of </a:t>
            </a:r>
            <a:r>
              <a:rPr lang="en-US" dirty="0" smtClean="0"/>
              <a:t>court</a:t>
            </a:r>
          </a:p>
          <a:p>
            <a:r>
              <a:rPr lang="en-US" dirty="0" smtClean="0"/>
              <a:t> </a:t>
            </a:r>
            <a:endParaRPr lang="en-IN" dirty="0"/>
          </a:p>
        </p:txBody>
      </p:sp>
    </p:spTree>
    <p:extLst>
      <p:ext uri="{BB962C8B-B14F-4D97-AF65-F5344CB8AC3E}">
        <p14:creationId xmlns:p14="http://schemas.microsoft.com/office/powerpoint/2010/main" xmlns="" val="1817592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(3) </a:t>
            </a:r>
            <a:r>
              <a:rPr lang="en-US" dirty="0"/>
              <a:t>Absence of Judicial </a:t>
            </a:r>
            <a:r>
              <a:rPr lang="en-US" dirty="0" smtClean="0"/>
              <a:t>Review</a:t>
            </a:r>
          </a:p>
          <a:p>
            <a:r>
              <a:rPr lang="en-US" dirty="0" smtClean="0"/>
              <a:t>(4) </a:t>
            </a:r>
            <a:r>
              <a:rPr lang="en-US" dirty="0"/>
              <a:t>High Quality of </a:t>
            </a:r>
            <a:r>
              <a:rPr lang="en-US" dirty="0" smtClean="0"/>
              <a:t>Justice</a:t>
            </a:r>
          </a:p>
          <a:p>
            <a:r>
              <a:rPr lang="en-US" dirty="0" smtClean="0"/>
              <a:t>(5) </a:t>
            </a:r>
            <a:r>
              <a:rPr lang="en-US" dirty="0"/>
              <a:t>The Guardian of Human Liberties </a:t>
            </a:r>
            <a:endParaRPr lang="en-US" dirty="0" smtClean="0"/>
          </a:p>
          <a:p>
            <a:r>
              <a:rPr lang="en-IN" dirty="0" smtClean="0"/>
              <a:t>(6) </a:t>
            </a:r>
            <a:r>
              <a:rPr lang="en-IN" dirty="0"/>
              <a:t>Free legal Aid </a:t>
            </a:r>
          </a:p>
        </p:txBody>
      </p:sp>
    </p:spTree>
    <p:extLst>
      <p:ext uri="{BB962C8B-B14F-4D97-AF65-F5344CB8AC3E}">
        <p14:creationId xmlns:p14="http://schemas.microsoft.com/office/powerpoint/2010/main" xmlns="" val="3501367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88640"/>
            <a:ext cx="8964488" cy="6669361"/>
          </a:xfrm>
        </p:spPr>
      </p:pic>
    </p:spTree>
    <p:extLst>
      <p:ext uri="{BB962C8B-B14F-4D97-AF65-F5344CB8AC3E}">
        <p14:creationId xmlns:p14="http://schemas.microsoft.com/office/powerpoint/2010/main" xmlns="" val="2804775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solidFill>
                  <a:srgbClr val="3A3938"/>
                </a:solidFill>
                <a:latin typeface="Georgia"/>
              </a:rPr>
              <a:t>In </a:t>
            </a:r>
            <a:r>
              <a:rPr lang="en-US" dirty="0">
                <a:solidFill>
                  <a:srgbClr val="3A3938"/>
                </a:solidFill>
                <a:latin typeface="Georgia"/>
              </a:rPr>
              <a:t>England and Wales, most </a:t>
            </a:r>
            <a:r>
              <a:rPr lang="en-US" b="1" dirty="0">
                <a:solidFill>
                  <a:srgbClr val="3A3938"/>
                </a:solidFill>
                <a:latin typeface="Georgia"/>
              </a:rPr>
              <a:t>civil cases</a:t>
            </a:r>
            <a:r>
              <a:rPr lang="en-US" dirty="0">
                <a:solidFill>
                  <a:srgbClr val="3A3938"/>
                </a:solidFill>
                <a:latin typeface="Georgia"/>
              </a:rPr>
              <a:t> are heard</a:t>
            </a:r>
            <a:r>
              <a:rPr lang="en-US" b="1" dirty="0">
                <a:solidFill>
                  <a:srgbClr val="3A3938"/>
                </a:solidFill>
                <a:latin typeface="Georgia"/>
              </a:rPr>
              <a:t> </a:t>
            </a:r>
            <a:r>
              <a:rPr lang="en-US" dirty="0">
                <a:solidFill>
                  <a:srgbClr val="3A3938"/>
                </a:solidFill>
                <a:latin typeface="Georgia"/>
              </a:rPr>
              <a:t>in the </a:t>
            </a:r>
            <a:r>
              <a:rPr lang="en-US" b="1" dirty="0">
                <a:solidFill>
                  <a:srgbClr val="3A3938"/>
                </a:solidFill>
                <a:latin typeface="Georgia"/>
              </a:rPr>
              <a:t>County Court</a:t>
            </a:r>
            <a:r>
              <a:rPr lang="en-US" dirty="0">
                <a:solidFill>
                  <a:srgbClr val="3A3938"/>
                </a:solidFill>
                <a:latin typeface="Georgia"/>
              </a:rPr>
              <a:t>.  Many </a:t>
            </a:r>
            <a:r>
              <a:rPr lang="en-US" b="1" dirty="0">
                <a:solidFill>
                  <a:srgbClr val="3A3938"/>
                </a:solidFill>
                <a:latin typeface="Georgia"/>
              </a:rPr>
              <a:t>specialist tribunals</a:t>
            </a:r>
            <a:r>
              <a:rPr lang="en-US" dirty="0">
                <a:solidFill>
                  <a:srgbClr val="3A3938"/>
                </a:solidFill>
                <a:latin typeface="Georgia"/>
              </a:rPr>
              <a:t> have been created to resolve particular types of civil disputes, such as those involving taxation and employment, as well as immigration and asylum cases. All </a:t>
            </a:r>
            <a:r>
              <a:rPr lang="en-US" b="1" dirty="0">
                <a:solidFill>
                  <a:srgbClr val="3A3938"/>
                </a:solidFill>
                <a:latin typeface="Georgia"/>
              </a:rPr>
              <a:t>criminal cases</a:t>
            </a:r>
            <a:r>
              <a:rPr lang="en-US" dirty="0">
                <a:solidFill>
                  <a:srgbClr val="3A3938"/>
                </a:solidFill>
                <a:latin typeface="Georgia"/>
              </a:rPr>
              <a:t> originate in the </a:t>
            </a:r>
            <a:r>
              <a:rPr lang="en-US" b="1" dirty="0">
                <a:solidFill>
                  <a:srgbClr val="3A3938"/>
                </a:solidFill>
                <a:latin typeface="Georgia"/>
              </a:rPr>
              <a:t>Magistrates' Court</a:t>
            </a:r>
            <a:r>
              <a:rPr lang="en-US" dirty="0">
                <a:solidFill>
                  <a:srgbClr val="3A3938"/>
                </a:solidFill>
                <a:latin typeface="Georgia"/>
              </a:rPr>
              <a:t>, but more serious offenses are referred to the </a:t>
            </a:r>
            <a:r>
              <a:rPr lang="en-US" b="1" dirty="0">
                <a:solidFill>
                  <a:srgbClr val="3A3938"/>
                </a:solidFill>
                <a:latin typeface="Georgia"/>
              </a:rPr>
              <a:t>Crown Court</a:t>
            </a:r>
            <a:r>
              <a:rPr lang="en-US" dirty="0">
                <a:solidFill>
                  <a:srgbClr val="3A3938"/>
                </a:solidFill>
                <a:latin typeface="Georgia"/>
              </a:rPr>
              <a:t>.</a:t>
            </a:r>
            <a:endParaRPr lang="en-IN" dirty="0"/>
          </a:p>
        </p:txBody>
      </p:sp>
    </p:spTree>
    <p:extLst>
      <p:ext uri="{BB962C8B-B14F-4D97-AF65-F5344CB8AC3E}">
        <p14:creationId xmlns:p14="http://schemas.microsoft.com/office/powerpoint/2010/main" xmlns="" val="713531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rgbClr val="3A3938"/>
                </a:solidFill>
                <a:latin typeface="Georgia"/>
              </a:rPr>
              <a:t>The </a:t>
            </a:r>
            <a:r>
              <a:rPr lang="en-US" b="1" dirty="0">
                <a:solidFill>
                  <a:srgbClr val="3A3938"/>
                </a:solidFill>
                <a:latin typeface="Georgia"/>
              </a:rPr>
              <a:t>High Court</a:t>
            </a:r>
            <a:r>
              <a:rPr lang="en-US" dirty="0">
                <a:solidFill>
                  <a:srgbClr val="3A3938"/>
                </a:solidFill>
                <a:latin typeface="Georgia"/>
              </a:rPr>
              <a:t> functions as both a court of first instance for high value civil claims and as an appellate court for civil and criminal cases. It consists of three divisions: the </a:t>
            </a:r>
            <a:r>
              <a:rPr lang="en-US" b="1" dirty="0">
                <a:solidFill>
                  <a:srgbClr val="3A3938"/>
                </a:solidFill>
                <a:latin typeface="Georgia"/>
              </a:rPr>
              <a:t>Queen's Bench</a:t>
            </a:r>
            <a:r>
              <a:rPr lang="en-US" dirty="0">
                <a:solidFill>
                  <a:srgbClr val="3A3938"/>
                </a:solidFill>
                <a:latin typeface="Georgia"/>
              </a:rPr>
              <a:t>, the </a:t>
            </a:r>
            <a:r>
              <a:rPr lang="en-US" b="1" dirty="0">
                <a:solidFill>
                  <a:srgbClr val="3A3938"/>
                </a:solidFill>
                <a:latin typeface="Georgia"/>
              </a:rPr>
              <a:t>Chancery Division</a:t>
            </a:r>
            <a:r>
              <a:rPr lang="en-US" dirty="0">
                <a:solidFill>
                  <a:srgbClr val="3A3938"/>
                </a:solidFill>
                <a:latin typeface="Georgia"/>
              </a:rPr>
              <a:t>, and the </a:t>
            </a:r>
            <a:r>
              <a:rPr lang="en-US" b="1" dirty="0">
                <a:solidFill>
                  <a:srgbClr val="3A3938"/>
                </a:solidFill>
                <a:latin typeface="Georgia"/>
              </a:rPr>
              <a:t>Family Division</a:t>
            </a:r>
            <a:r>
              <a:rPr lang="en-US" dirty="0">
                <a:solidFill>
                  <a:srgbClr val="3A3938"/>
                </a:solidFill>
                <a:latin typeface="Georgia"/>
              </a:rPr>
              <a:t>.</a:t>
            </a:r>
            <a:endParaRPr lang="en-IN" dirty="0"/>
          </a:p>
        </p:txBody>
      </p:sp>
    </p:spTree>
    <p:extLst>
      <p:ext uri="{BB962C8B-B14F-4D97-AF65-F5344CB8AC3E}">
        <p14:creationId xmlns:p14="http://schemas.microsoft.com/office/powerpoint/2010/main" xmlns="" val="4274270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rgbClr val="3A3938"/>
                </a:solidFill>
                <a:latin typeface="Georgia"/>
              </a:rPr>
              <a:t>The </a:t>
            </a:r>
            <a:r>
              <a:rPr lang="en-US" b="1" dirty="0">
                <a:solidFill>
                  <a:srgbClr val="3A3938"/>
                </a:solidFill>
                <a:latin typeface="Georgia"/>
              </a:rPr>
              <a:t>Court of Appeal</a:t>
            </a:r>
            <a:r>
              <a:rPr lang="en-US" dirty="0">
                <a:solidFill>
                  <a:srgbClr val="3A3938"/>
                </a:solidFill>
                <a:latin typeface="Georgia"/>
              </a:rPr>
              <a:t> functions solely as an appellate chamber. The </a:t>
            </a:r>
            <a:r>
              <a:rPr lang="en-US" b="1" dirty="0">
                <a:solidFill>
                  <a:srgbClr val="3A3938"/>
                </a:solidFill>
                <a:latin typeface="Georgia"/>
              </a:rPr>
              <a:t>Civil Division</a:t>
            </a:r>
            <a:r>
              <a:rPr lang="en-US" dirty="0">
                <a:solidFill>
                  <a:srgbClr val="3A3938"/>
                </a:solidFill>
                <a:latin typeface="Georgia"/>
              </a:rPr>
              <a:t> hears appeals form the High Court and the County Court, and the </a:t>
            </a:r>
            <a:r>
              <a:rPr lang="en-US" b="1" dirty="0">
                <a:solidFill>
                  <a:srgbClr val="3A3938"/>
                </a:solidFill>
                <a:latin typeface="Georgia"/>
              </a:rPr>
              <a:t>Criminal Division</a:t>
            </a:r>
            <a:r>
              <a:rPr lang="en-US" dirty="0">
                <a:solidFill>
                  <a:srgbClr val="3A3938"/>
                </a:solidFill>
                <a:latin typeface="Georgia"/>
              </a:rPr>
              <a:t> hears appeals from the Crown Court.</a:t>
            </a:r>
            <a:endParaRPr lang="en-IN" dirty="0"/>
          </a:p>
        </p:txBody>
      </p:sp>
    </p:spTree>
    <p:extLst>
      <p:ext uri="{BB962C8B-B14F-4D97-AF65-F5344CB8AC3E}">
        <p14:creationId xmlns:p14="http://schemas.microsoft.com/office/powerpoint/2010/main" xmlns="" val="953865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94</TotalTime>
  <Words>485</Words>
  <Application>Microsoft Office PowerPoint</Application>
  <PresentationFormat>On-screen Show (4:3)</PresentationFormat>
  <Paragraphs>23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Module</vt:lpstr>
      <vt:lpstr>Slide 1</vt:lpstr>
      <vt:lpstr>Features of British Judicial System </vt:lpstr>
      <vt:lpstr>Slide 3</vt:lpstr>
      <vt:lpstr>Slide 4</vt:lpstr>
      <vt:lpstr>Slide 5</vt:lpstr>
      <vt:lpstr>Slide 6</vt:lpstr>
      <vt:lpstr>Slide 7</vt:lpstr>
      <vt:lpstr>Slide 8</vt:lpstr>
      <vt:lpstr>Slide 9</vt:lpstr>
      <vt:lpstr>The Supreme Court </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Windows User</cp:lastModifiedBy>
  <cp:revision>7</cp:revision>
  <dcterms:created xsi:type="dcterms:W3CDTF">2020-10-07T14:15:50Z</dcterms:created>
  <dcterms:modified xsi:type="dcterms:W3CDTF">2021-11-18T12:34:07Z</dcterms:modified>
</cp:coreProperties>
</file>